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10287000" cx="18288000"/>
  <p:notesSz cx="6858000" cy="9144000"/>
  <p:embeddedFontLst>
    <p:embeddedFont>
      <p:font typeface="League Spartan"/>
      <p:regular r:id="rId17"/>
      <p:bold r:id="rId1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r:id="rId19" roundtripDataSignature="AMtx7mhZ2FmXg8SBTxyLTdI28yyy6J6Ka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LeagueSpartan-regular.fntdata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customschemas.google.com/relationships/presentationmetadata" Target="metadata"/><Relationship Id="rId6" Type="http://schemas.openxmlformats.org/officeDocument/2006/relationships/slide" Target="slides/slide1.xml"/><Relationship Id="rId18" Type="http://schemas.openxmlformats.org/officeDocument/2006/relationships/font" Target="fonts/LeagueSpartan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1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1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2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2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3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3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2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4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4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1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5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1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6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6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1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7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17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1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8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18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18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18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1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0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0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20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2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2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1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1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1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2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2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3.jpg"/><Relationship Id="rId4" Type="http://schemas.openxmlformats.org/officeDocument/2006/relationships/image" Target="../media/image1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2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0.jpg"/><Relationship Id="rId4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jpg"/><Relationship Id="rId4" Type="http://schemas.openxmlformats.org/officeDocument/2006/relationships/image" Target="../media/image1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19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jpg"/><Relationship Id="rId4" Type="http://schemas.openxmlformats.org/officeDocument/2006/relationships/image" Target="../media/image3.png"/><Relationship Id="rId5" Type="http://schemas.openxmlformats.org/officeDocument/2006/relationships/image" Target="../media/image2.png"/><Relationship Id="rId6" Type="http://schemas.openxmlformats.org/officeDocument/2006/relationships/image" Target="../media/image16.png"/><Relationship Id="rId7" Type="http://schemas.openxmlformats.org/officeDocument/2006/relationships/image" Target="../media/image9.png"/><Relationship Id="rId8" Type="http://schemas.openxmlformats.org/officeDocument/2006/relationships/image" Target="../media/image1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Relationship Id="rId4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Relationship Id="rId4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9219" l="0" r="0" t="-9220"/>
            </a:stretch>
          </a:blipFill>
          <a:ln>
            <a:noFill/>
          </a:ln>
        </p:spPr>
      </p:sp>
      <p:grpSp>
        <p:nvGrpSpPr>
          <p:cNvPr id="85" name="Google Shape;85;p1"/>
          <p:cNvGrpSpPr/>
          <p:nvPr/>
        </p:nvGrpSpPr>
        <p:grpSpPr>
          <a:xfrm rot="10800000">
            <a:off x="12543215" y="0"/>
            <a:ext cx="5744785" cy="10431661"/>
            <a:chOff x="0" y="-38100"/>
            <a:chExt cx="1513030" cy="2747433"/>
          </a:xfrm>
        </p:grpSpPr>
        <p:sp>
          <p:nvSpPr>
            <p:cNvPr id="86" name="Google Shape;86;p1"/>
            <p:cNvSpPr/>
            <p:nvPr/>
          </p:nvSpPr>
          <p:spPr>
            <a:xfrm>
              <a:off x="0" y="0"/>
              <a:ext cx="1513030" cy="2709333"/>
            </a:xfrm>
            <a:custGeom>
              <a:rect b="b" l="l" r="r" t="t"/>
              <a:pathLst>
                <a:path extrusionOk="0" h="2709333" w="1513030">
                  <a:moveTo>
                    <a:pt x="0" y="0"/>
                  </a:moveTo>
                  <a:lnTo>
                    <a:pt x="1513030" y="0"/>
                  </a:lnTo>
                  <a:lnTo>
                    <a:pt x="1513030" y="2709333"/>
                  </a:lnTo>
                  <a:lnTo>
                    <a:pt x="0" y="2709333"/>
                  </a:lnTo>
                  <a:close/>
                </a:path>
              </a:pathLst>
            </a:custGeom>
            <a:gradFill>
              <a:gsLst>
                <a:gs pos="0">
                  <a:srgbClr val="000000"/>
                </a:gs>
                <a:gs pos="100000">
                  <a:srgbClr val="000000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</p:sp>
        <p:sp>
          <p:nvSpPr>
            <p:cNvPr id="87" name="Google Shape;87;p1"/>
            <p:cNvSpPr txBox="1"/>
            <p:nvPr/>
          </p:nvSpPr>
          <p:spPr>
            <a:xfrm>
              <a:off x="0" y="-38100"/>
              <a:ext cx="1513030" cy="274743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8" name="Google Shape;88;p1"/>
          <p:cNvGrpSpPr/>
          <p:nvPr/>
        </p:nvGrpSpPr>
        <p:grpSpPr>
          <a:xfrm rot="10800000">
            <a:off x="12543215" y="0"/>
            <a:ext cx="5744785" cy="10431661"/>
            <a:chOff x="0" y="-38100"/>
            <a:chExt cx="1513030" cy="2747433"/>
          </a:xfrm>
        </p:grpSpPr>
        <p:sp>
          <p:nvSpPr>
            <p:cNvPr id="89" name="Google Shape;89;p1"/>
            <p:cNvSpPr/>
            <p:nvPr/>
          </p:nvSpPr>
          <p:spPr>
            <a:xfrm>
              <a:off x="0" y="0"/>
              <a:ext cx="1513030" cy="2709333"/>
            </a:xfrm>
            <a:custGeom>
              <a:rect b="b" l="l" r="r" t="t"/>
              <a:pathLst>
                <a:path extrusionOk="0" h="2709333" w="1513030">
                  <a:moveTo>
                    <a:pt x="0" y="0"/>
                  </a:moveTo>
                  <a:lnTo>
                    <a:pt x="1513030" y="0"/>
                  </a:lnTo>
                  <a:lnTo>
                    <a:pt x="1513030" y="2709333"/>
                  </a:lnTo>
                  <a:lnTo>
                    <a:pt x="0" y="2709333"/>
                  </a:lnTo>
                  <a:close/>
                </a:path>
              </a:pathLst>
            </a:custGeom>
            <a:gradFill>
              <a:gsLst>
                <a:gs pos="0">
                  <a:srgbClr val="000000"/>
                </a:gs>
                <a:gs pos="100000">
                  <a:srgbClr val="000000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</p:sp>
        <p:sp>
          <p:nvSpPr>
            <p:cNvPr id="90" name="Google Shape;90;p1"/>
            <p:cNvSpPr txBox="1"/>
            <p:nvPr/>
          </p:nvSpPr>
          <p:spPr>
            <a:xfrm>
              <a:off x="0" y="-38100"/>
              <a:ext cx="1513030" cy="274743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91" name="Google Shape;91;p1"/>
          <p:cNvCxnSpPr/>
          <p:nvPr/>
        </p:nvCxnSpPr>
        <p:spPr>
          <a:xfrm>
            <a:off x="1028700" y="9248775"/>
            <a:ext cx="6761296" cy="9525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2" name="Google Shape;92;p1"/>
          <p:cNvSpPr txBox="1"/>
          <p:nvPr/>
        </p:nvSpPr>
        <p:spPr>
          <a:xfrm>
            <a:off x="703375" y="904875"/>
            <a:ext cx="8440625" cy="36062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4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894" u="none" cap="none" strike="noStrike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Biometric Authentication in Everyday Apps</a:t>
            </a:r>
            <a:endParaRPr b="0" i="0" sz="6894" u="none" cap="none" strike="noStrike">
              <a:solidFill>
                <a:srgbClr val="000000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93" name="Google Shape;93;p1"/>
          <p:cNvSpPr txBox="1"/>
          <p:nvPr/>
        </p:nvSpPr>
        <p:spPr>
          <a:xfrm>
            <a:off x="495300" y="5210492"/>
            <a:ext cx="5153900" cy="14172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1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“Enhancing Security Through Fingerprints, Face, and Voice Recognition”</a:t>
            </a:r>
            <a:endParaRPr b="0" i="0" sz="2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1"/>
          <p:cNvSpPr txBox="1"/>
          <p:nvPr/>
        </p:nvSpPr>
        <p:spPr>
          <a:xfrm>
            <a:off x="1028700" y="8401685"/>
            <a:ext cx="4578300" cy="139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87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39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Presented by: Man Lakhani</a:t>
            </a:r>
            <a:endParaRPr b="0" i="0" sz="239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987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39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Date: 0</a:t>
            </a:r>
            <a:r>
              <a:rPr lang="en-US" sz="2395"/>
              <a:t>7</a:t>
            </a:r>
            <a:r>
              <a:rPr b="0" i="0" lang="en-US" sz="239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-oct-2025</a:t>
            </a:r>
            <a:endParaRPr b="0" i="0" sz="239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987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39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EEEEE"/>
        </a:solidFill>
      </p:bgPr>
    </p:bg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2" name="Google Shape;202;p10"/>
          <p:cNvCxnSpPr/>
          <p:nvPr/>
        </p:nvCxnSpPr>
        <p:spPr>
          <a:xfrm>
            <a:off x="9497006" y="2891563"/>
            <a:ext cx="7762294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03" name="Google Shape;203;p10"/>
          <p:cNvSpPr/>
          <p:nvPr/>
        </p:nvSpPr>
        <p:spPr>
          <a:xfrm>
            <a:off x="628650" y="2877275"/>
            <a:ext cx="7439606" cy="4309337"/>
          </a:xfrm>
          <a:custGeom>
            <a:rect b="b" l="l" r="r" t="t"/>
            <a:pathLst>
              <a:path extrusionOk="0" h="2466253" w="4257721">
                <a:moveTo>
                  <a:pt x="0" y="0"/>
                </a:moveTo>
                <a:lnTo>
                  <a:pt x="4257721" y="0"/>
                </a:lnTo>
                <a:lnTo>
                  <a:pt x="4257721" y="2466253"/>
                </a:lnTo>
                <a:lnTo>
                  <a:pt x="0" y="2466253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7508" l="0" r="0" t="-7509"/>
            </a:stretch>
          </a:blipFill>
          <a:ln>
            <a:noFill/>
          </a:ln>
        </p:spPr>
      </p:sp>
      <p:grpSp>
        <p:nvGrpSpPr>
          <p:cNvPr id="204" name="Google Shape;204;p10"/>
          <p:cNvGrpSpPr/>
          <p:nvPr/>
        </p:nvGrpSpPr>
        <p:grpSpPr>
          <a:xfrm rot="10800000">
            <a:off x="6039890" y="2851596"/>
            <a:ext cx="2028366" cy="4728468"/>
            <a:chOff x="0" y="-38100"/>
            <a:chExt cx="534220" cy="1245358"/>
          </a:xfrm>
        </p:grpSpPr>
        <p:sp>
          <p:nvSpPr>
            <p:cNvPr id="205" name="Google Shape;205;p10"/>
            <p:cNvSpPr/>
            <p:nvPr/>
          </p:nvSpPr>
          <p:spPr>
            <a:xfrm>
              <a:off x="0" y="0"/>
              <a:ext cx="534220" cy="1207258"/>
            </a:xfrm>
            <a:custGeom>
              <a:rect b="b" l="l" r="r" t="t"/>
              <a:pathLst>
                <a:path extrusionOk="0" h="1207258" w="534220">
                  <a:moveTo>
                    <a:pt x="0" y="0"/>
                  </a:moveTo>
                  <a:lnTo>
                    <a:pt x="534220" y="0"/>
                  </a:lnTo>
                  <a:lnTo>
                    <a:pt x="534220" y="1207258"/>
                  </a:lnTo>
                  <a:lnTo>
                    <a:pt x="0" y="1207258"/>
                  </a:lnTo>
                  <a:close/>
                </a:path>
              </a:pathLst>
            </a:custGeom>
            <a:gradFill>
              <a:gsLst>
                <a:gs pos="0">
                  <a:srgbClr val="EEEEEE"/>
                </a:gs>
                <a:gs pos="100000">
                  <a:srgbClr val="EEEEEE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</p:sp>
        <p:sp>
          <p:nvSpPr>
            <p:cNvPr id="206" name="Google Shape;206;p10"/>
            <p:cNvSpPr txBox="1"/>
            <p:nvPr/>
          </p:nvSpPr>
          <p:spPr>
            <a:xfrm>
              <a:off x="0" y="-38100"/>
              <a:ext cx="534220" cy="124535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7" name="Google Shape;207;p10"/>
          <p:cNvSpPr/>
          <p:nvPr/>
        </p:nvSpPr>
        <p:spPr>
          <a:xfrm>
            <a:off x="628650" y="7774077"/>
            <a:ext cx="2429490" cy="2554913"/>
          </a:xfrm>
          <a:custGeom>
            <a:rect b="b" l="l" r="r" t="t"/>
            <a:pathLst>
              <a:path extrusionOk="0" h="2554913" w="2429490">
                <a:moveTo>
                  <a:pt x="0" y="0"/>
                </a:moveTo>
                <a:lnTo>
                  <a:pt x="2429490" y="0"/>
                </a:lnTo>
                <a:lnTo>
                  <a:pt x="2429490" y="2554913"/>
                </a:lnTo>
                <a:lnTo>
                  <a:pt x="0" y="255491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08" name="Google Shape;208;p10"/>
          <p:cNvSpPr txBox="1"/>
          <p:nvPr/>
        </p:nvSpPr>
        <p:spPr>
          <a:xfrm>
            <a:off x="9332402" y="1488947"/>
            <a:ext cx="7645200" cy="10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0" u="none" cap="none" strike="noStrike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Conclusion</a:t>
            </a:r>
            <a:endParaRPr b="0" i="0" sz="7000" u="none" cap="none" strike="noStrike">
              <a:solidFill>
                <a:srgbClr val="000000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209" name="Google Shape;209;p10"/>
          <p:cNvSpPr txBox="1"/>
          <p:nvPr/>
        </p:nvSpPr>
        <p:spPr>
          <a:xfrm>
            <a:off x="9332402" y="3596957"/>
            <a:ext cx="8804672" cy="35896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48284" lvl="1" marL="496569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Char char="•"/>
            </a:pPr>
            <a:r>
              <a:rPr b="0" i="0" lang="en-US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Biometrics have transformed how we secure and access digital services.</a:t>
            </a:r>
            <a:endParaRPr b="0" i="0" sz="2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48284" lvl="1" marL="496569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Char char="•"/>
            </a:pPr>
            <a:r>
              <a:rPr b="0" i="0" lang="en-US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They strike the right balance between security and convenience.</a:t>
            </a:r>
            <a:endParaRPr b="0" i="0" sz="2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48284" lvl="1" marL="496569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Char char="•"/>
            </a:pPr>
            <a:r>
              <a:rPr b="0" i="0" lang="en-US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As technology advances, biometric authentication will become the foundation of digital identity.</a:t>
            </a:r>
            <a:endParaRPr b="0" i="0" sz="2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10"/>
          <p:cNvSpPr txBox="1"/>
          <p:nvPr/>
        </p:nvSpPr>
        <p:spPr>
          <a:xfrm>
            <a:off x="8944853" y="7697877"/>
            <a:ext cx="9192220" cy="6794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Quote: “Your body is your password.”</a:t>
            </a:r>
            <a:endParaRPr b="1" i="0" sz="4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EEEEE"/>
        </a:solidFill>
      </p:bgPr>
    </p:bg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1"/>
          <p:cNvSpPr/>
          <p:nvPr/>
        </p:nvSpPr>
        <p:spPr>
          <a:xfrm>
            <a:off x="9971717" y="6343947"/>
            <a:ext cx="7287583" cy="2941311"/>
          </a:xfrm>
          <a:custGeom>
            <a:rect b="b" l="l" r="r" t="t"/>
            <a:pathLst>
              <a:path extrusionOk="0" h="1683326" w="4170717">
                <a:moveTo>
                  <a:pt x="0" y="0"/>
                </a:moveTo>
                <a:lnTo>
                  <a:pt x="4170717" y="0"/>
                </a:lnTo>
                <a:lnTo>
                  <a:pt x="4170717" y="1683326"/>
                </a:lnTo>
                <a:lnTo>
                  <a:pt x="0" y="1683326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48401" l="0" r="0" t="-16666"/>
            </a:stretch>
          </a:blipFill>
          <a:ln>
            <a:noFill/>
          </a:ln>
        </p:spPr>
      </p:sp>
      <p:grpSp>
        <p:nvGrpSpPr>
          <p:cNvPr id="216" name="Google Shape;216;p11"/>
          <p:cNvGrpSpPr/>
          <p:nvPr/>
        </p:nvGrpSpPr>
        <p:grpSpPr>
          <a:xfrm rot="5400000">
            <a:off x="13274551" y="2953251"/>
            <a:ext cx="826575" cy="7569869"/>
            <a:chOff x="0" y="-38100"/>
            <a:chExt cx="217699" cy="1993710"/>
          </a:xfrm>
        </p:grpSpPr>
        <p:sp>
          <p:nvSpPr>
            <p:cNvPr id="217" name="Google Shape;217;p11"/>
            <p:cNvSpPr/>
            <p:nvPr/>
          </p:nvSpPr>
          <p:spPr>
            <a:xfrm>
              <a:off x="0" y="0"/>
              <a:ext cx="217699" cy="1955610"/>
            </a:xfrm>
            <a:custGeom>
              <a:rect b="b" l="l" r="r" t="t"/>
              <a:pathLst>
                <a:path extrusionOk="0" h="1955610" w="217699">
                  <a:moveTo>
                    <a:pt x="0" y="0"/>
                  </a:moveTo>
                  <a:lnTo>
                    <a:pt x="217699" y="0"/>
                  </a:lnTo>
                  <a:lnTo>
                    <a:pt x="217699" y="1955610"/>
                  </a:lnTo>
                  <a:lnTo>
                    <a:pt x="0" y="1955610"/>
                  </a:lnTo>
                  <a:close/>
                </a:path>
              </a:pathLst>
            </a:custGeom>
            <a:gradFill>
              <a:gsLst>
                <a:gs pos="0">
                  <a:srgbClr val="EEEEEE"/>
                </a:gs>
                <a:gs pos="100000">
                  <a:srgbClr val="EEEEEE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</p:sp>
        <p:sp>
          <p:nvSpPr>
            <p:cNvPr id="218" name="Google Shape;218;p11"/>
            <p:cNvSpPr txBox="1"/>
            <p:nvPr/>
          </p:nvSpPr>
          <p:spPr>
            <a:xfrm>
              <a:off x="0" y="-38100"/>
              <a:ext cx="217699" cy="19937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9" name="Google Shape;219;p11"/>
          <p:cNvSpPr txBox="1"/>
          <p:nvPr/>
        </p:nvSpPr>
        <p:spPr>
          <a:xfrm>
            <a:off x="1993603" y="3747392"/>
            <a:ext cx="7150397" cy="40672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645" u="none" cap="none" strike="noStrike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Thank You</a:t>
            </a:r>
            <a:endParaRPr b="0" i="0" sz="11645" u="none" cap="none" strike="noStrike">
              <a:solidFill>
                <a:srgbClr val="000000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"/>
          <p:cNvSpPr/>
          <p:nvPr/>
        </p:nvSpPr>
        <p:spPr>
          <a:xfrm>
            <a:off x="9888837" y="4256050"/>
            <a:ext cx="8399163" cy="4273240"/>
          </a:xfrm>
          <a:custGeom>
            <a:rect b="b" l="l" r="r" t="t"/>
            <a:pathLst>
              <a:path extrusionOk="0" h="662037" w="1301250">
                <a:moveTo>
                  <a:pt x="0" y="0"/>
                </a:moveTo>
                <a:lnTo>
                  <a:pt x="1301250" y="0"/>
                </a:lnTo>
                <a:lnTo>
                  <a:pt x="1301250" y="662037"/>
                </a:lnTo>
                <a:lnTo>
                  <a:pt x="0" y="662037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0951" l="0" r="0" t="0"/>
            </a:stretch>
          </a:blipFill>
          <a:ln>
            <a:noFill/>
          </a:ln>
        </p:spPr>
      </p:sp>
      <p:grpSp>
        <p:nvGrpSpPr>
          <p:cNvPr id="100" name="Google Shape;100;p2"/>
          <p:cNvGrpSpPr/>
          <p:nvPr/>
        </p:nvGrpSpPr>
        <p:grpSpPr>
          <a:xfrm rot="10800000">
            <a:off x="15196883" y="4189811"/>
            <a:ext cx="3091117" cy="4550380"/>
            <a:chOff x="0" y="-38100"/>
            <a:chExt cx="814121" cy="1198454"/>
          </a:xfrm>
        </p:grpSpPr>
        <p:sp>
          <p:nvSpPr>
            <p:cNvPr id="101" name="Google Shape;101;p2"/>
            <p:cNvSpPr/>
            <p:nvPr/>
          </p:nvSpPr>
          <p:spPr>
            <a:xfrm>
              <a:off x="0" y="0"/>
              <a:ext cx="814121" cy="1160354"/>
            </a:xfrm>
            <a:custGeom>
              <a:rect b="b" l="l" r="r" t="t"/>
              <a:pathLst>
                <a:path extrusionOk="0" h="1160354" w="814121">
                  <a:moveTo>
                    <a:pt x="0" y="0"/>
                  </a:moveTo>
                  <a:lnTo>
                    <a:pt x="814121" y="0"/>
                  </a:lnTo>
                  <a:lnTo>
                    <a:pt x="814121" y="1160354"/>
                  </a:lnTo>
                  <a:lnTo>
                    <a:pt x="0" y="1160354"/>
                  </a:lnTo>
                  <a:close/>
                </a:path>
              </a:pathLst>
            </a:custGeom>
            <a:gradFill>
              <a:gsLst>
                <a:gs pos="0">
                  <a:srgbClr val="EEEEEE"/>
                </a:gs>
                <a:gs pos="100000">
                  <a:srgbClr val="EEEEEE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</p:sp>
        <p:sp>
          <p:nvSpPr>
            <p:cNvPr id="102" name="Google Shape;102;p2"/>
            <p:cNvSpPr txBox="1"/>
            <p:nvPr/>
          </p:nvSpPr>
          <p:spPr>
            <a:xfrm>
              <a:off x="0" y="-38100"/>
              <a:ext cx="814121" cy="11984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103" name="Google Shape;103;p2"/>
          <p:cNvCxnSpPr/>
          <p:nvPr/>
        </p:nvCxnSpPr>
        <p:spPr>
          <a:xfrm>
            <a:off x="1014600" y="1395075"/>
            <a:ext cx="115788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4" name="Google Shape;104;p2"/>
          <p:cNvCxnSpPr/>
          <p:nvPr/>
        </p:nvCxnSpPr>
        <p:spPr>
          <a:xfrm>
            <a:off x="1028696" y="338068"/>
            <a:ext cx="11517600" cy="471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5" name="Google Shape;105;p2"/>
          <p:cNvSpPr/>
          <p:nvPr/>
        </p:nvSpPr>
        <p:spPr>
          <a:xfrm>
            <a:off x="14369246" y="383907"/>
            <a:ext cx="3918754" cy="3384379"/>
          </a:xfrm>
          <a:custGeom>
            <a:rect b="b" l="l" r="r" t="t"/>
            <a:pathLst>
              <a:path extrusionOk="0" h="3384379" w="3918754">
                <a:moveTo>
                  <a:pt x="0" y="0"/>
                </a:moveTo>
                <a:lnTo>
                  <a:pt x="3918754" y="0"/>
                </a:lnTo>
                <a:lnTo>
                  <a:pt x="3918754" y="3384378"/>
                </a:lnTo>
                <a:lnTo>
                  <a:pt x="0" y="338437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81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06" name="Google Shape;106;p2"/>
          <p:cNvSpPr txBox="1"/>
          <p:nvPr/>
        </p:nvSpPr>
        <p:spPr>
          <a:xfrm>
            <a:off x="1143025" y="428425"/>
            <a:ext cx="116853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6000" u="none" cap="none" strike="noStrike">
                <a:solidFill>
                  <a:srgbClr val="000000"/>
                </a:solidFill>
              </a:rPr>
              <a:t>What is Biometric Authentication?</a:t>
            </a:r>
            <a:endParaRPr i="0" sz="6000" u="none" cap="none" strike="noStrike">
              <a:solidFill>
                <a:srgbClr val="000000"/>
              </a:solidFill>
            </a:endParaRPr>
          </a:p>
        </p:txBody>
      </p:sp>
      <p:sp>
        <p:nvSpPr>
          <p:cNvPr id="107" name="Google Shape;107;p2"/>
          <p:cNvSpPr txBox="1"/>
          <p:nvPr/>
        </p:nvSpPr>
        <p:spPr>
          <a:xfrm>
            <a:off x="1028713" y="2028471"/>
            <a:ext cx="9316284" cy="7893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Definition:</a:t>
            </a:r>
            <a:r>
              <a:rPr b="0" i="0" lang="en-US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Verifying a user's identity using their unique biological or behavioral characteristics.</a:t>
            </a:r>
            <a:endParaRPr b="0" i="0" sz="2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2"/>
          <p:cNvSpPr txBox="1"/>
          <p:nvPr/>
        </p:nvSpPr>
        <p:spPr>
          <a:xfrm>
            <a:off x="1028713" y="3478004"/>
            <a:ext cx="2605445" cy="3892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How It's Different:</a:t>
            </a:r>
            <a:endParaRPr b="1" i="0" sz="2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2"/>
          <p:cNvSpPr txBox="1"/>
          <p:nvPr/>
        </p:nvSpPr>
        <p:spPr>
          <a:xfrm>
            <a:off x="1143031" y="3912995"/>
            <a:ext cx="6826623" cy="19894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48284" lvl="1" marL="496569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Char char="•"/>
            </a:pPr>
            <a:r>
              <a:rPr b="1" i="0" lang="en-US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Passwords:</a:t>
            </a:r>
            <a:r>
              <a:rPr b="0" i="0" lang="en-US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"Something you know" (can be forgotten, stolen).</a:t>
            </a:r>
            <a:endParaRPr b="0" i="0" sz="2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48284" lvl="1" marL="496569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Char char="•"/>
            </a:pPr>
            <a:r>
              <a:rPr b="1" i="0" lang="en-US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Biometrics:</a:t>
            </a:r>
            <a:r>
              <a:rPr b="0" i="0" lang="en-US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"Something you are" (inherently unique, difficult to duplicate).</a:t>
            </a:r>
            <a:endParaRPr b="0" i="0" sz="2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2"/>
          <p:cNvSpPr txBox="1"/>
          <p:nvPr/>
        </p:nvSpPr>
        <p:spPr>
          <a:xfrm>
            <a:off x="1143025" y="6397675"/>
            <a:ext cx="5167800" cy="326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4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8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Examples:</a:t>
            </a:r>
            <a:endParaRPr b="1" i="0" sz="208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4004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8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→  Unlocking smartphones</a:t>
            </a:r>
            <a:endParaRPr b="0" i="0" sz="228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4004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28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4004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8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→  Logging into banking apps</a:t>
            </a:r>
            <a:endParaRPr b="0" i="0" sz="228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4004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28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4004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8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→  Authorizing digital payments</a:t>
            </a:r>
            <a:endParaRPr b="0" i="0" sz="228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277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285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EEEEE"/>
        </a:solid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5" name="Google Shape;115;p3"/>
          <p:cNvCxnSpPr/>
          <p:nvPr/>
        </p:nvCxnSpPr>
        <p:spPr>
          <a:xfrm>
            <a:off x="9878486" y="3236802"/>
            <a:ext cx="7916585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6" name="Google Shape;116;p3"/>
          <p:cNvSpPr/>
          <p:nvPr/>
        </p:nvSpPr>
        <p:spPr>
          <a:xfrm>
            <a:off x="-10" y="3010349"/>
            <a:ext cx="8362717" cy="4185525"/>
          </a:xfrm>
          <a:custGeom>
            <a:rect b="b" l="l" r="r" t="t"/>
            <a:pathLst>
              <a:path extrusionOk="0" h="648416" w="1295541">
                <a:moveTo>
                  <a:pt x="0" y="0"/>
                </a:moveTo>
                <a:lnTo>
                  <a:pt x="1295541" y="0"/>
                </a:lnTo>
                <a:lnTo>
                  <a:pt x="1295541" y="648416"/>
                </a:lnTo>
                <a:lnTo>
                  <a:pt x="0" y="648416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6555" l="0" r="0" t="-16556"/>
            </a:stretch>
          </a:blipFill>
          <a:ln>
            <a:noFill/>
          </a:ln>
        </p:spPr>
      </p:sp>
      <p:grpSp>
        <p:nvGrpSpPr>
          <p:cNvPr id="117" name="Google Shape;117;p3"/>
          <p:cNvGrpSpPr/>
          <p:nvPr/>
        </p:nvGrpSpPr>
        <p:grpSpPr>
          <a:xfrm rot="10800000">
            <a:off x="3354084" y="2863945"/>
            <a:ext cx="5008616" cy="4559124"/>
            <a:chOff x="0" y="-38100"/>
            <a:chExt cx="1319133" cy="1200749"/>
          </a:xfrm>
        </p:grpSpPr>
        <p:sp>
          <p:nvSpPr>
            <p:cNvPr id="118" name="Google Shape;118;p3"/>
            <p:cNvSpPr/>
            <p:nvPr/>
          </p:nvSpPr>
          <p:spPr>
            <a:xfrm>
              <a:off x="0" y="0"/>
              <a:ext cx="1319133" cy="1162649"/>
            </a:xfrm>
            <a:custGeom>
              <a:rect b="b" l="l" r="r" t="t"/>
              <a:pathLst>
                <a:path extrusionOk="0" h="1162649" w="1319133">
                  <a:moveTo>
                    <a:pt x="0" y="0"/>
                  </a:moveTo>
                  <a:lnTo>
                    <a:pt x="1319133" y="0"/>
                  </a:lnTo>
                  <a:lnTo>
                    <a:pt x="1319133" y="1162649"/>
                  </a:lnTo>
                  <a:lnTo>
                    <a:pt x="0" y="1162649"/>
                  </a:lnTo>
                  <a:close/>
                </a:path>
              </a:pathLst>
            </a:custGeom>
            <a:gradFill>
              <a:gsLst>
                <a:gs pos="0">
                  <a:srgbClr val="EEEEEE"/>
                </a:gs>
                <a:gs pos="100000">
                  <a:srgbClr val="EEEEEE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</p:sp>
        <p:sp>
          <p:nvSpPr>
            <p:cNvPr id="119" name="Google Shape;119;p3"/>
            <p:cNvSpPr txBox="1"/>
            <p:nvPr/>
          </p:nvSpPr>
          <p:spPr>
            <a:xfrm>
              <a:off x="0" y="-38100"/>
              <a:ext cx="1319133" cy="120074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0" name="Google Shape;120;p3"/>
          <p:cNvSpPr/>
          <p:nvPr/>
        </p:nvSpPr>
        <p:spPr>
          <a:xfrm>
            <a:off x="12864400" y="6969400"/>
            <a:ext cx="3951945" cy="3080216"/>
          </a:xfrm>
          <a:custGeom>
            <a:rect b="b" l="l" r="r" t="t"/>
            <a:pathLst>
              <a:path extrusionOk="0" h="3451222" w="4307297">
                <a:moveTo>
                  <a:pt x="0" y="0"/>
                </a:moveTo>
                <a:lnTo>
                  <a:pt x="4307297" y="0"/>
                </a:lnTo>
                <a:lnTo>
                  <a:pt x="4307297" y="3451222"/>
                </a:lnTo>
                <a:lnTo>
                  <a:pt x="0" y="345122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21" name="Google Shape;121;p3"/>
          <p:cNvSpPr txBox="1"/>
          <p:nvPr/>
        </p:nvSpPr>
        <p:spPr>
          <a:xfrm>
            <a:off x="648588" y="345225"/>
            <a:ext cx="104196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7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800" u="none" cap="none" strike="noStrike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Why Biometrics ?</a:t>
            </a:r>
            <a:endParaRPr b="0" i="0" sz="6800" u="none" cap="none" strike="noStrike">
              <a:solidFill>
                <a:srgbClr val="000000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22" name="Google Shape;122;p3"/>
          <p:cNvSpPr txBox="1"/>
          <p:nvPr/>
        </p:nvSpPr>
        <p:spPr>
          <a:xfrm>
            <a:off x="9784536" y="2119729"/>
            <a:ext cx="7916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WHY ? :</a:t>
            </a:r>
            <a:r>
              <a:rPr b="0" i="0" lang="en-US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Traditional passwords are easy to forget or hack.</a:t>
            </a:r>
            <a:endParaRPr b="0" i="0" sz="2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3"/>
          <p:cNvSpPr txBox="1"/>
          <p:nvPr/>
        </p:nvSpPr>
        <p:spPr>
          <a:xfrm>
            <a:off x="9878695" y="2707640"/>
            <a:ext cx="2487295" cy="4127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Biometrics offer</a:t>
            </a:r>
            <a:endParaRPr b="1" i="0" sz="2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3"/>
          <p:cNvSpPr txBox="1"/>
          <p:nvPr/>
        </p:nvSpPr>
        <p:spPr>
          <a:xfrm>
            <a:off x="9878486" y="3508290"/>
            <a:ext cx="7345442" cy="31896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48284" lvl="1" marL="496569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Char char="•"/>
            </a:pPr>
            <a:r>
              <a:rPr b="0" i="0" lang="en-US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High accuracy</a:t>
            </a:r>
            <a:endParaRPr b="0" i="0" sz="2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48284" lvl="1" marL="496569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Char char="•"/>
            </a:pPr>
            <a:r>
              <a:rPr b="0" i="0" lang="en-US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Fast user verification</a:t>
            </a:r>
            <a:endParaRPr b="0" i="0" sz="2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48284" lvl="1" marL="496569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Char char="•"/>
            </a:pPr>
            <a:r>
              <a:rPr b="0" i="0" lang="en-US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Personalized experience</a:t>
            </a:r>
            <a:endParaRPr b="0" i="0" sz="2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48284" lvl="1" marL="496569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Char char="•"/>
            </a:pPr>
            <a:r>
              <a:rPr b="0" i="0" lang="en-US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Security + Convenience = Better User Experience</a:t>
            </a:r>
            <a:endParaRPr b="0" i="0" sz="2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EEEEE"/>
        </a:solid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4"/>
          <p:cNvSpPr/>
          <p:nvPr/>
        </p:nvSpPr>
        <p:spPr>
          <a:xfrm>
            <a:off x="108" y="1162050"/>
            <a:ext cx="4751581" cy="3663037"/>
          </a:xfrm>
          <a:custGeom>
            <a:rect b="b" l="l" r="r" t="t"/>
            <a:pathLst>
              <a:path extrusionOk="0" h="3663037" w="4751581">
                <a:moveTo>
                  <a:pt x="0" y="0"/>
                </a:moveTo>
                <a:lnTo>
                  <a:pt x="4751581" y="0"/>
                </a:lnTo>
                <a:lnTo>
                  <a:pt x="4751581" y="3663037"/>
                </a:lnTo>
                <a:lnTo>
                  <a:pt x="0" y="366303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91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30" name="Google Shape;130;p4"/>
          <p:cNvSpPr/>
          <p:nvPr/>
        </p:nvSpPr>
        <p:spPr>
          <a:xfrm>
            <a:off x="-380713" y="6286222"/>
            <a:ext cx="6504770" cy="4333803"/>
          </a:xfrm>
          <a:custGeom>
            <a:rect b="b" l="l" r="r" t="t"/>
            <a:pathLst>
              <a:path extrusionOk="0" h="4333803" w="6504770">
                <a:moveTo>
                  <a:pt x="0" y="0"/>
                </a:moveTo>
                <a:lnTo>
                  <a:pt x="6504770" y="0"/>
                </a:lnTo>
                <a:lnTo>
                  <a:pt x="6504770" y="4333803"/>
                </a:lnTo>
                <a:lnTo>
                  <a:pt x="0" y="433380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49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31" name="Google Shape;131;p4"/>
          <p:cNvSpPr txBox="1"/>
          <p:nvPr/>
        </p:nvSpPr>
        <p:spPr>
          <a:xfrm>
            <a:off x="7259632" y="856168"/>
            <a:ext cx="10033800" cy="251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4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800" u="none" cap="none" strike="noStrike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Types of Biometric Authentication</a:t>
            </a:r>
            <a:endParaRPr b="0" i="0" sz="6800" u="none" cap="none" strike="noStrike">
              <a:solidFill>
                <a:srgbClr val="000000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32" name="Google Shape;132;p4"/>
          <p:cNvSpPr txBox="1"/>
          <p:nvPr/>
        </p:nvSpPr>
        <p:spPr>
          <a:xfrm>
            <a:off x="6781880" y="4515167"/>
            <a:ext cx="10989230" cy="35896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48284" lvl="1" marL="496569" marR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Char char="•"/>
            </a:pPr>
            <a:r>
              <a:rPr b="1" i="0" lang="en-US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Fingerprint Recognition –</a:t>
            </a:r>
            <a:r>
              <a:rPr b="0" i="0" lang="en-US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Most common in mobile devices.</a:t>
            </a:r>
            <a:endParaRPr b="0" i="0" sz="2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48284" lvl="1" marL="496569" marR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Char char="•"/>
            </a:pPr>
            <a:r>
              <a:rPr b="1" i="0" lang="en-US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Facial Recognition – </a:t>
            </a:r>
            <a:r>
              <a:rPr b="0" i="0" lang="en-US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Used in smartphones, security systems, and social media.</a:t>
            </a:r>
            <a:endParaRPr b="0" i="0" sz="2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48284" lvl="1" marL="496569" marR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Char char="•"/>
            </a:pPr>
            <a:r>
              <a:rPr b="1" i="0" lang="en-US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Behavioral Biometrics – </a:t>
            </a:r>
            <a:r>
              <a:rPr b="0" i="0" lang="en-US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unique patterns in human activities for identification</a:t>
            </a:r>
            <a:endParaRPr b="0" i="0" sz="2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48284" lvl="1" marL="496569" marR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Char char="•"/>
            </a:pPr>
            <a:r>
              <a:rPr b="1" i="0" lang="en-US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Voice Recognition –</a:t>
            </a:r>
            <a:r>
              <a:rPr b="0" i="0" lang="en-US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Used in voice assistants and customer service.</a:t>
            </a:r>
            <a:endParaRPr b="0" i="0" sz="2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EEEEE"/>
        </a:solid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7" name="Google Shape;137;p5"/>
          <p:cNvGrpSpPr/>
          <p:nvPr/>
        </p:nvGrpSpPr>
        <p:grpSpPr>
          <a:xfrm rot="10800000">
            <a:off x="12940786" y="1679146"/>
            <a:ext cx="5744785" cy="5288161"/>
            <a:chOff x="0" y="-38100"/>
            <a:chExt cx="1513030" cy="1392767"/>
          </a:xfrm>
        </p:grpSpPr>
        <p:sp>
          <p:nvSpPr>
            <p:cNvPr id="138" name="Google Shape;138;p5"/>
            <p:cNvSpPr/>
            <p:nvPr/>
          </p:nvSpPr>
          <p:spPr>
            <a:xfrm>
              <a:off x="0" y="0"/>
              <a:ext cx="1513030" cy="1354667"/>
            </a:xfrm>
            <a:custGeom>
              <a:rect b="b" l="l" r="r" t="t"/>
              <a:pathLst>
                <a:path extrusionOk="0" h="1354667" w="1513030">
                  <a:moveTo>
                    <a:pt x="0" y="0"/>
                  </a:moveTo>
                  <a:lnTo>
                    <a:pt x="1513030" y="0"/>
                  </a:lnTo>
                  <a:lnTo>
                    <a:pt x="1513030" y="1354667"/>
                  </a:lnTo>
                  <a:lnTo>
                    <a:pt x="0" y="1354667"/>
                  </a:lnTo>
                  <a:close/>
                </a:path>
              </a:pathLst>
            </a:custGeom>
            <a:gradFill>
              <a:gsLst>
                <a:gs pos="0">
                  <a:srgbClr val="EEEEEE"/>
                </a:gs>
                <a:gs pos="100000">
                  <a:srgbClr val="EEEEEE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</p:sp>
        <p:sp>
          <p:nvSpPr>
            <p:cNvPr id="139" name="Google Shape;139;p5"/>
            <p:cNvSpPr txBox="1"/>
            <p:nvPr/>
          </p:nvSpPr>
          <p:spPr>
            <a:xfrm>
              <a:off x="0" y="-38100"/>
              <a:ext cx="1513030" cy="139276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140" name="Google Shape;140;p5"/>
          <p:cNvCxnSpPr/>
          <p:nvPr/>
        </p:nvCxnSpPr>
        <p:spPr>
          <a:xfrm>
            <a:off x="1206720" y="6215538"/>
            <a:ext cx="1605258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1" name="Google Shape;141;p5"/>
          <p:cNvSpPr/>
          <p:nvPr/>
        </p:nvSpPr>
        <p:spPr>
          <a:xfrm>
            <a:off x="9088724" y="1560502"/>
            <a:ext cx="8115300" cy="3582998"/>
          </a:xfrm>
          <a:custGeom>
            <a:rect b="b" l="l" r="r" t="t"/>
            <a:pathLst>
              <a:path extrusionOk="0" h="555100" w="1257272">
                <a:moveTo>
                  <a:pt x="0" y="0"/>
                </a:moveTo>
                <a:lnTo>
                  <a:pt x="1257272" y="0"/>
                </a:lnTo>
                <a:lnTo>
                  <a:pt x="1257272" y="555100"/>
                </a:lnTo>
                <a:lnTo>
                  <a:pt x="0" y="55510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20919" l="0" r="0" t="-20919"/>
            </a:stretch>
          </a:blipFill>
          <a:ln>
            <a:noFill/>
          </a:ln>
        </p:spPr>
      </p:sp>
      <p:grpSp>
        <p:nvGrpSpPr>
          <p:cNvPr id="142" name="Google Shape;142;p5"/>
          <p:cNvGrpSpPr/>
          <p:nvPr/>
        </p:nvGrpSpPr>
        <p:grpSpPr>
          <a:xfrm rot="-5400000">
            <a:off x="12625980" y="1413299"/>
            <a:ext cx="1006681" cy="8370513"/>
            <a:chOff x="0" y="-38100"/>
            <a:chExt cx="265134" cy="2204579"/>
          </a:xfrm>
        </p:grpSpPr>
        <p:sp>
          <p:nvSpPr>
            <p:cNvPr id="143" name="Google Shape;143;p5"/>
            <p:cNvSpPr/>
            <p:nvPr/>
          </p:nvSpPr>
          <p:spPr>
            <a:xfrm>
              <a:off x="0" y="0"/>
              <a:ext cx="265134" cy="2166479"/>
            </a:xfrm>
            <a:custGeom>
              <a:rect b="b" l="l" r="r" t="t"/>
              <a:pathLst>
                <a:path extrusionOk="0" h="2166479" w="265134">
                  <a:moveTo>
                    <a:pt x="0" y="0"/>
                  </a:moveTo>
                  <a:lnTo>
                    <a:pt x="265134" y="0"/>
                  </a:lnTo>
                  <a:lnTo>
                    <a:pt x="265134" y="2166479"/>
                  </a:lnTo>
                  <a:lnTo>
                    <a:pt x="0" y="2166479"/>
                  </a:lnTo>
                  <a:close/>
                </a:path>
              </a:pathLst>
            </a:custGeom>
            <a:gradFill>
              <a:gsLst>
                <a:gs pos="0">
                  <a:srgbClr val="EEEEEE"/>
                </a:gs>
                <a:gs pos="100000">
                  <a:srgbClr val="EEEEEE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</p:sp>
        <p:sp>
          <p:nvSpPr>
            <p:cNvPr id="144" name="Google Shape;144;p5"/>
            <p:cNvSpPr txBox="1"/>
            <p:nvPr/>
          </p:nvSpPr>
          <p:spPr>
            <a:xfrm>
              <a:off x="0" y="-38100"/>
              <a:ext cx="265134" cy="220457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5" name="Google Shape;145;p5"/>
          <p:cNvSpPr/>
          <p:nvPr/>
        </p:nvSpPr>
        <p:spPr>
          <a:xfrm>
            <a:off x="2051165" y="6625803"/>
            <a:ext cx="222747" cy="662221"/>
          </a:xfrm>
          <a:custGeom>
            <a:rect b="b" l="l" r="r" t="t"/>
            <a:pathLst>
              <a:path extrusionOk="0" h="662221" w="222747">
                <a:moveTo>
                  <a:pt x="0" y="0"/>
                </a:moveTo>
                <a:lnTo>
                  <a:pt x="222748" y="0"/>
                </a:lnTo>
                <a:lnTo>
                  <a:pt x="222748" y="662221"/>
                </a:lnTo>
                <a:lnTo>
                  <a:pt x="0" y="66222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46" name="Google Shape;146;p5"/>
          <p:cNvSpPr/>
          <p:nvPr/>
        </p:nvSpPr>
        <p:spPr>
          <a:xfrm>
            <a:off x="5685103" y="6596538"/>
            <a:ext cx="512290" cy="612520"/>
          </a:xfrm>
          <a:custGeom>
            <a:rect b="b" l="l" r="r" t="t"/>
            <a:pathLst>
              <a:path extrusionOk="0" h="612520" w="512290">
                <a:moveTo>
                  <a:pt x="0" y="0"/>
                </a:moveTo>
                <a:lnTo>
                  <a:pt x="512290" y="0"/>
                </a:lnTo>
                <a:lnTo>
                  <a:pt x="512290" y="612521"/>
                </a:lnTo>
                <a:lnTo>
                  <a:pt x="0" y="61252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47" name="Google Shape;147;p5"/>
          <p:cNvSpPr/>
          <p:nvPr/>
        </p:nvSpPr>
        <p:spPr>
          <a:xfrm>
            <a:off x="8680445" y="6625803"/>
            <a:ext cx="408279" cy="583256"/>
          </a:xfrm>
          <a:custGeom>
            <a:rect b="b" l="l" r="r" t="t"/>
            <a:pathLst>
              <a:path extrusionOk="0" h="583256" w="408279">
                <a:moveTo>
                  <a:pt x="0" y="0"/>
                </a:moveTo>
                <a:lnTo>
                  <a:pt x="408279" y="0"/>
                </a:lnTo>
                <a:lnTo>
                  <a:pt x="408279" y="583256"/>
                </a:lnTo>
                <a:lnTo>
                  <a:pt x="0" y="58325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48" name="Google Shape;148;p5"/>
          <p:cNvSpPr/>
          <p:nvPr/>
        </p:nvSpPr>
        <p:spPr>
          <a:xfrm>
            <a:off x="11899600" y="6632643"/>
            <a:ext cx="400785" cy="552461"/>
          </a:xfrm>
          <a:custGeom>
            <a:rect b="b" l="l" r="r" t="t"/>
            <a:pathLst>
              <a:path extrusionOk="0" h="552461" w="400785">
                <a:moveTo>
                  <a:pt x="0" y="0"/>
                </a:moveTo>
                <a:lnTo>
                  <a:pt x="400785" y="0"/>
                </a:lnTo>
                <a:lnTo>
                  <a:pt x="400785" y="552461"/>
                </a:lnTo>
                <a:lnTo>
                  <a:pt x="0" y="55246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49" name="Google Shape;149;p5"/>
          <p:cNvSpPr/>
          <p:nvPr/>
        </p:nvSpPr>
        <p:spPr>
          <a:xfrm>
            <a:off x="15548387" y="6654829"/>
            <a:ext cx="443503" cy="530275"/>
          </a:xfrm>
          <a:custGeom>
            <a:rect b="b" l="l" r="r" t="t"/>
            <a:pathLst>
              <a:path extrusionOk="0" h="530275" w="443503">
                <a:moveTo>
                  <a:pt x="0" y="0"/>
                </a:moveTo>
                <a:lnTo>
                  <a:pt x="443503" y="0"/>
                </a:lnTo>
                <a:lnTo>
                  <a:pt x="443503" y="530275"/>
                </a:lnTo>
                <a:lnTo>
                  <a:pt x="0" y="53027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50" name="Google Shape;150;p5"/>
          <p:cNvSpPr txBox="1"/>
          <p:nvPr/>
        </p:nvSpPr>
        <p:spPr>
          <a:xfrm>
            <a:off x="1206725" y="3017725"/>
            <a:ext cx="57447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800" u="none" cap="none" strike="noStrike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How It Works ?</a:t>
            </a:r>
            <a:endParaRPr b="0" i="0" sz="6800" u="none" cap="none" strike="noStrike">
              <a:solidFill>
                <a:srgbClr val="000000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51" name="Google Shape;151;p5"/>
          <p:cNvSpPr txBox="1"/>
          <p:nvPr/>
        </p:nvSpPr>
        <p:spPr>
          <a:xfrm>
            <a:off x="1206720" y="8090942"/>
            <a:ext cx="3165212" cy="7632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Collect biometric data (e.g., scan fingerprint).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5"/>
          <p:cNvSpPr txBox="1"/>
          <p:nvPr/>
        </p:nvSpPr>
        <p:spPr>
          <a:xfrm>
            <a:off x="1311495" y="7367710"/>
            <a:ext cx="2955662" cy="3892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 Capture:</a:t>
            </a:r>
            <a:endParaRPr b="1" i="1" sz="2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5"/>
          <p:cNvSpPr txBox="1"/>
          <p:nvPr/>
        </p:nvSpPr>
        <p:spPr>
          <a:xfrm>
            <a:off x="4661295" y="7367710"/>
            <a:ext cx="2955662" cy="3892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Feature Extraction:</a:t>
            </a:r>
            <a:endParaRPr b="1" i="1" sz="2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5"/>
          <p:cNvSpPr txBox="1"/>
          <p:nvPr/>
        </p:nvSpPr>
        <p:spPr>
          <a:xfrm>
            <a:off x="4705307" y="8104504"/>
            <a:ext cx="3165212" cy="7632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Convert unique traits into a digital template.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5"/>
          <p:cNvSpPr txBox="1"/>
          <p:nvPr/>
        </p:nvSpPr>
        <p:spPr>
          <a:xfrm>
            <a:off x="8121937" y="7367710"/>
            <a:ext cx="2955662" cy="3892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Storage:</a:t>
            </a:r>
            <a:endParaRPr b="1" i="1" sz="2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5"/>
          <p:cNvSpPr txBox="1"/>
          <p:nvPr/>
        </p:nvSpPr>
        <p:spPr>
          <a:xfrm>
            <a:off x="8121937" y="8104504"/>
            <a:ext cx="3165212" cy="11537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Save securely (locally or in encrypted databases).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5"/>
          <p:cNvSpPr txBox="1"/>
          <p:nvPr/>
        </p:nvSpPr>
        <p:spPr>
          <a:xfrm>
            <a:off x="11668543" y="7367710"/>
            <a:ext cx="2955662" cy="3892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Matching:</a:t>
            </a:r>
            <a:endParaRPr b="1" i="1" sz="2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5"/>
          <p:cNvSpPr txBox="1"/>
          <p:nvPr/>
        </p:nvSpPr>
        <p:spPr>
          <a:xfrm>
            <a:off x="11668543" y="8126705"/>
            <a:ext cx="3165212" cy="7632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Compare live input with stored template.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5"/>
          <p:cNvSpPr txBox="1"/>
          <p:nvPr/>
        </p:nvSpPr>
        <p:spPr>
          <a:xfrm>
            <a:off x="15129030" y="7367710"/>
            <a:ext cx="2955662" cy="3892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Matching:</a:t>
            </a:r>
            <a:endParaRPr b="1" i="1" sz="2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5"/>
          <p:cNvSpPr txBox="1"/>
          <p:nvPr/>
        </p:nvSpPr>
        <p:spPr>
          <a:xfrm>
            <a:off x="15122788" y="8090942"/>
            <a:ext cx="3165212" cy="11537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Grant or deny access based on match score.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EEEEE"/>
        </a:solidFill>
      </p:bgPr>
    </p:bg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6"/>
          <p:cNvSpPr/>
          <p:nvPr/>
        </p:nvSpPr>
        <p:spPr>
          <a:xfrm>
            <a:off x="1556843" y="408565"/>
            <a:ext cx="4977592" cy="4734935"/>
          </a:xfrm>
          <a:custGeom>
            <a:rect b="b" l="l" r="r" t="t"/>
            <a:pathLst>
              <a:path extrusionOk="0" h="4734935" w="4977592">
                <a:moveTo>
                  <a:pt x="0" y="0"/>
                </a:moveTo>
                <a:lnTo>
                  <a:pt x="4977592" y="0"/>
                </a:lnTo>
                <a:lnTo>
                  <a:pt x="4977592" y="4734935"/>
                </a:lnTo>
                <a:lnTo>
                  <a:pt x="0" y="473493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66" name="Google Shape;166;p6"/>
          <p:cNvSpPr/>
          <p:nvPr/>
        </p:nvSpPr>
        <p:spPr>
          <a:xfrm>
            <a:off x="13253494" y="6428273"/>
            <a:ext cx="5034506" cy="3551615"/>
          </a:xfrm>
          <a:custGeom>
            <a:rect b="b" l="l" r="r" t="t"/>
            <a:pathLst>
              <a:path extrusionOk="0" h="3551615" w="5034506">
                <a:moveTo>
                  <a:pt x="0" y="0"/>
                </a:moveTo>
                <a:lnTo>
                  <a:pt x="5034506" y="0"/>
                </a:lnTo>
                <a:lnTo>
                  <a:pt x="5034506" y="3551616"/>
                </a:lnTo>
                <a:lnTo>
                  <a:pt x="0" y="35516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67" name="Google Shape;167;p6"/>
          <p:cNvSpPr txBox="1"/>
          <p:nvPr/>
        </p:nvSpPr>
        <p:spPr>
          <a:xfrm>
            <a:off x="8302904" y="2382300"/>
            <a:ext cx="94449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6800" u="none" cap="none" strike="noStrike">
                <a:solidFill>
                  <a:srgbClr val="000000"/>
                </a:solidFill>
              </a:rPr>
              <a:t>Real-Life Applications</a:t>
            </a:r>
            <a:endParaRPr i="0" sz="6800" u="none" cap="none" strike="noStrike">
              <a:solidFill>
                <a:srgbClr val="000000"/>
              </a:solidFill>
            </a:endParaRPr>
          </a:p>
        </p:txBody>
      </p:sp>
      <p:sp>
        <p:nvSpPr>
          <p:cNvPr id="168" name="Google Shape;168;p6"/>
          <p:cNvSpPr txBox="1"/>
          <p:nvPr/>
        </p:nvSpPr>
        <p:spPr>
          <a:xfrm>
            <a:off x="1028700" y="6068695"/>
            <a:ext cx="10566321" cy="31896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48284" lvl="1" marL="496569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Char char="•"/>
            </a:pPr>
            <a:r>
              <a:rPr b="1" i="0" lang="en-US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Banking &amp; Payments:</a:t>
            </a:r>
            <a:r>
              <a:rPr b="0" i="0" lang="en-US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UPI, Google Pay, Paytm use fingerprint/face for secure transactions.</a:t>
            </a:r>
            <a:endParaRPr b="0" i="0" sz="2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48284" lvl="1" marL="496569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Char char="•"/>
            </a:pPr>
            <a:r>
              <a:rPr b="1" i="0" lang="en-US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Social Media Apps:</a:t>
            </a:r>
            <a:r>
              <a:rPr b="0" i="0" lang="en-US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Instagram &amp; Snapchat use facial recognition for login.</a:t>
            </a:r>
            <a:endParaRPr b="0" i="0" sz="2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48284" lvl="1" marL="496569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Char char="•"/>
            </a:pPr>
            <a:r>
              <a:rPr b="1" i="0" lang="en-US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Healthcare Apps:</a:t>
            </a:r>
            <a:r>
              <a:rPr b="0" i="0" lang="en-US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Access to patient data via biometrics.</a:t>
            </a:r>
            <a:endParaRPr b="0" i="0" sz="2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EEEEE"/>
        </a:solidFill>
      </p:bgPr>
    </p:bg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3" name="Google Shape;173;p7"/>
          <p:cNvCxnSpPr/>
          <p:nvPr/>
        </p:nvCxnSpPr>
        <p:spPr>
          <a:xfrm flipH="1" rot="10800000">
            <a:off x="1028706" y="2137994"/>
            <a:ext cx="16230587" cy="9525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4" name="Google Shape;174;p7"/>
          <p:cNvSpPr/>
          <p:nvPr/>
        </p:nvSpPr>
        <p:spPr>
          <a:xfrm>
            <a:off x="8947101" y="6289134"/>
            <a:ext cx="3365062" cy="3140616"/>
          </a:xfrm>
          <a:custGeom>
            <a:rect b="b" l="l" r="r" t="t"/>
            <a:pathLst>
              <a:path extrusionOk="0" h="3140616" w="3365062">
                <a:moveTo>
                  <a:pt x="0" y="0"/>
                </a:moveTo>
                <a:lnTo>
                  <a:pt x="3365062" y="0"/>
                </a:lnTo>
                <a:lnTo>
                  <a:pt x="3365062" y="3140616"/>
                </a:lnTo>
                <a:lnTo>
                  <a:pt x="0" y="31406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75" name="Google Shape;175;p7"/>
          <p:cNvSpPr/>
          <p:nvPr/>
        </p:nvSpPr>
        <p:spPr>
          <a:xfrm>
            <a:off x="12077700" y="2324575"/>
            <a:ext cx="5181600" cy="3726434"/>
          </a:xfrm>
          <a:custGeom>
            <a:rect b="b" l="l" r="r" t="t"/>
            <a:pathLst>
              <a:path extrusionOk="0" h="3726434" w="5181600">
                <a:moveTo>
                  <a:pt x="0" y="0"/>
                </a:moveTo>
                <a:lnTo>
                  <a:pt x="5181600" y="0"/>
                </a:lnTo>
                <a:lnTo>
                  <a:pt x="5181600" y="3726434"/>
                </a:lnTo>
                <a:lnTo>
                  <a:pt x="0" y="372643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76" name="Google Shape;176;p7"/>
          <p:cNvSpPr txBox="1"/>
          <p:nvPr/>
        </p:nvSpPr>
        <p:spPr>
          <a:xfrm>
            <a:off x="1028713" y="588535"/>
            <a:ext cx="12614400" cy="10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4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0" u="none" cap="none" strike="noStrike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Advantages </a:t>
            </a:r>
            <a:endParaRPr b="0" i="0" sz="7000" u="none" cap="none" strike="noStrike">
              <a:solidFill>
                <a:srgbClr val="000000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77" name="Google Shape;177;p7"/>
          <p:cNvSpPr txBox="1"/>
          <p:nvPr/>
        </p:nvSpPr>
        <p:spPr>
          <a:xfrm>
            <a:off x="1028713" y="2861404"/>
            <a:ext cx="7288799" cy="31896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48284" lvl="1" marL="496569" marR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Char char="•"/>
            </a:pPr>
            <a:r>
              <a:rPr b="1" i="0" lang="en-US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Enhanced Security:</a:t>
            </a:r>
            <a:r>
              <a:rPr b="0" i="0" lang="en-US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Harder to steal or duplicate.</a:t>
            </a:r>
            <a:endParaRPr b="0" i="0" sz="2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48284" lvl="1" marL="496569" marR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Char char="•"/>
            </a:pPr>
            <a:r>
              <a:rPr b="1" i="0" lang="en-US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Speed &amp; Efficiency:</a:t>
            </a:r>
            <a:r>
              <a:rPr b="0" i="0" lang="en-US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Fast login and verification.</a:t>
            </a:r>
            <a:endParaRPr b="0" i="0" sz="2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48284" lvl="1" marL="496569" marR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Char char="•"/>
            </a:pPr>
            <a:r>
              <a:rPr b="1" i="0" lang="en-US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User-Friendly:</a:t>
            </a:r>
            <a:r>
              <a:rPr b="0" i="0" lang="en-US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No need to remember passwords.</a:t>
            </a:r>
            <a:endParaRPr b="0" i="0" sz="2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48284" lvl="1" marL="496569" marR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Char char="•"/>
            </a:pPr>
            <a:r>
              <a:rPr b="1" i="0" lang="en-US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Fraud Reduction:</a:t>
            </a:r>
            <a:r>
              <a:rPr b="0" i="0" lang="en-US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Minimizes identity theft.</a:t>
            </a:r>
            <a:endParaRPr b="0" i="0" sz="2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EEEEE"/>
        </a:solid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2" name="Google Shape;182;p8"/>
          <p:cNvCxnSpPr/>
          <p:nvPr/>
        </p:nvCxnSpPr>
        <p:spPr>
          <a:xfrm flipH="1" rot="10800000">
            <a:off x="1028706" y="2137994"/>
            <a:ext cx="16230587" cy="9525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3" name="Google Shape;183;p8"/>
          <p:cNvSpPr/>
          <p:nvPr/>
        </p:nvSpPr>
        <p:spPr>
          <a:xfrm>
            <a:off x="12318219" y="2395169"/>
            <a:ext cx="5969781" cy="4415350"/>
          </a:xfrm>
          <a:custGeom>
            <a:rect b="b" l="l" r="r" t="t"/>
            <a:pathLst>
              <a:path extrusionOk="0" h="4415350" w="5969781">
                <a:moveTo>
                  <a:pt x="0" y="0"/>
                </a:moveTo>
                <a:lnTo>
                  <a:pt x="5969781" y="0"/>
                </a:lnTo>
                <a:lnTo>
                  <a:pt x="5969781" y="4415350"/>
                </a:lnTo>
                <a:lnTo>
                  <a:pt x="0" y="44153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84" name="Google Shape;184;p8"/>
          <p:cNvSpPr/>
          <p:nvPr/>
        </p:nvSpPr>
        <p:spPr>
          <a:xfrm>
            <a:off x="9144000" y="2147519"/>
            <a:ext cx="2466890" cy="2930431"/>
          </a:xfrm>
          <a:custGeom>
            <a:rect b="b" l="l" r="r" t="t"/>
            <a:pathLst>
              <a:path extrusionOk="0" h="2930431" w="2466890">
                <a:moveTo>
                  <a:pt x="0" y="0"/>
                </a:moveTo>
                <a:lnTo>
                  <a:pt x="2466890" y="0"/>
                </a:lnTo>
                <a:lnTo>
                  <a:pt x="2466890" y="2930431"/>
                </a:lnTo>
                <a:lnTo>
                  <a:pt x="0" y="293043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85" name="Google Shape;185;p8"/>
          <p:cNvSpPr txBox="1"/>
          <p:nvPr/>
        </p:nvSpPr>
        <p:spPr>
          <a:xfrm>
            <a:off x="1028713" y="588535"/>
            <a:ext cx="12614400" cy="10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4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0" u="none" cap="none" strike="noStrike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Challenges &amp; Limitations</a:t>
            </a:r>
            <a:endParaRPr b="0" i="0" sz="7000" u="none" cap="none" strike="noStrike">
              <a:solidFill>
                <a:srgbClr val="000000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86" name="Google Shape;186;p8"/>
          <p:cNvSpPr txBox="1"/>
          <p:nvPr/>
        </p:nvSpPr>
        <p:spPr>
          <a:xfrm>
            <a:off x="1028713" y="2861404"/>
            <a:ext cx="7288799" cy="4789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48284" lvl="1" marL="496569" marR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Char char="•"/>
            </a:pPr>
            <a:r>
              <a:rPr b="1" i="0" lang="en-US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Privacy Concerns: </a:t>
            </a:r>
            <a:r>
              <a:rPr b="0" i="0" lang="en-US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Risk of misuse of biometric data.</a:t>
            </a:r>
            <a:endParaRPr b="0" i="0" sz="2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48284" lvl="1" marL="496569" marR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Char char="•"/>
            </a:pPr>
            <a:r>
              <a:rPr b="1" i="0" lang="en-US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 Breach Risks: </a:t>
            </a:r>
            <a:r>
              <a:rPr b="0" i="0" lang="en-US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Once stolen, biometrics cannot be changed.</a:t>
            </a:r>
            <a:endParaRPr b="0" i="0" sz="2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48284" lvl="1" marL="496569" marR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Char char="•"/>
            </a:pPr>
            <a:r>
              <a:rPr b="1" i="0" lang="en-US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Hardware Dependency: </a:t>
            </a:r>
            <a:r>
              <a:rPr b="0" i="0" lang="en-US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Requires compatible sensors.</a:t>
            </a:r>
            <a:endParaRPr b="0" i="0" sz="2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48284" lvl="1" marL="496569" marR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Char char="•"/>
            </a:pPr>
            <a:r>
              <a:rPr b="1" i="0" lang="en-US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Accuracy Issues: </a:t>
            </a:r>
            <a:r>
              <a:rPr b="0" i="0" lang="en-US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Affected by injuries, lighting, or aging.</a:t>
            </a:r>
            <a:endParaRPr b="0" i="0" sz="2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EEEEE"/>
        </a:solidFill>
      </p:bgPr>
    </p:bg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1" name="Google Shape;191;p9"/>
          <p:cNvCxnSpPr/>
          <p:nvPr/>
        </p:nvCxnSpPr>
        <p:spPr>
          <a:xfrm flipH="1" rot="10800000">
            <a:off x="9761308" y="2738438"/>
            <a:ext cx="8465884" cy="9525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2" name="Google Shape;192;p9"/>
          <p:cNvSpPr/>
          <p:nvPr/>
        </p:nvSpPr>
        <p:spPr>
          <a:xfrm>
            <a:off x="171461" y="2553602"/>
            <a:ext cx="8465884" cy="5971372"/>
          </a:xfrm>
          <a:custGeom>
            <a:rect b="b" l="l" r="r" t="t"/>
            <a:pathLst>
              <a:path extrusionOk="0" h="925122" w="1311587">
                <a:moveTo>
                  <a:pt x="0" y="0"/>
                </a:moveTo>
                <a:lnTo>
                  <a:pt x="1311587" y="0"/>
                </a:lnTo>
                <a:lnTo>
                  <a:pt x="1311587" y="925122"/>
                </a:lnTo>
                <a:lnTo>
                  <a:pt x="0" y="925122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2831" r="-2832" t="0"/>
            </a:stretch>
          </a:blipFill>
          <a:ln>
            <a:noFill/>
          </a:ln>
        </p:spPr>
      </p:sp>
      <p:grpSp>
        <p:nvGrpSpPr>
          <p:cNvPr id="193" name="Google Shape;193;p9"/>
          <p:cNvGrpSpPr/>
          <p:nvPr/>
        </p:nvGrpSpPr>
        <p:grpSpPr>
          <a:xfrm rot="-5400000">
            <a:off x="3384566" y="3138843"/>
            <a:ext cx="2028366" cy="8743898"/>
            <a:chOff x="0" y="-38100"/>
            <a:chExt cx="534220" cy="2302920"/>
          </a:xfrm>
        </p:grpSpPr>
        <p:sp>
          <p:nvSpPr>
            <p:cNvPr id="194" name="Google Shape;194;p9"/>
            <p:cNvSpPr/>
            <p:nvPr/>
          </p:nvSpPr>
          <p:spPr>
            <a:xfrm>
              <a:off x="0" y="0"/>
              <a:ext cx="534220" cy="2264820"/>
            </a:xfrm>
            <a:custGeom>
              <a:rect b="b" l="l" r="r" t="t"/>
              <a:pathLst>
                <a:path extrusionOk="0" h="2264820" w="534220">
                  <a:moveTo>
                    <a:pt x="0" y="0"/>
                  </a:moveTo>
                  <a:lnTo>
                    <a:pt x="534220" y="0"/>
                  </a:lnTo>
                  <a:lnTo>
                    <a:pt x="534220" y="2264820"/>
                  </a:lnTo>
                  <a:lnTo>
                    <a:pt x="0" y="2264820"/>
                  </a:lnTo>
                  <a:close/>
                </a:path>
              </a:pathLst>
            </a:custGeom>
            <a:gradFill>
              <a:gsLst>
                <a:gs pos="0">
                  <a:srgbClr val="EEEEEE"/>
                </a:gs>
                <a:gs pos="100000">
                  <a:srgbClr val="EEEEEE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</p:sp>
        <p:sp>
          <p:nvSpPr>
            <p:cNvPr id="195" name="Google Shape;195;p9"/>
            <p:cNvSpPr txBox="1"/>
            <p:nvPr/>
          </p:nvSpPr>
          <p:spPr>
            <a:xfrm>
              <a:off x="0" y="-38100"/>
              <a:ext cx="534220" cy="23029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6" name="Google Shape;196;p9"/>
          <p:cNvSpPr txBox="1"/>
          <p:nvPr/>
        </p:nvSpPr>
        <p:spPr>
          <a:xfrm>
            <a:off x="9761298" y="199514"/>
            <a:ext cx="8526600" cy="25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000" u="none" cap="none" strike="noStrike">
                <a:solidFill>
                  <a:srgbClr val="000000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Future of Biometric Authentication</a:t>
            </a:r>
            <a:endParaRPr b="0" i="0" sz="7000" u="none" cap="none" strike="noStrike">
              <a:solidFill>
                <a:srgbClr val="000000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97" name="Google Shape;197;p9"/>
          <p:cNvSpPr txBox="1"/>
          <p:nvPr/>
        </p:nvSpPr>
        <p:spPr>
          <a:xfrm>
            <a:off x="9761298" y="3573068"/>
            <a:ext cx="7917449" cy="33032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48284" lvl="1" marL="496569" marR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Char char="•"/>
            </a:pPr>
            <a:r>
              <a:rPr b="1" i="0" lang="en-US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Multi-Modal Biometrics: </a:t>
            </a:r>
            <a:r>
              <a:rPr b="0" i="0" lang="en-US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Combining fingerprint + face for higher accuracy.</a:t>
            </a:r>
            <a:endParaRPr b="0" i="0" sz="2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48284" lvl="1" marL="496569" marR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Char char="•"/>
            </a:pPr>
            <a:r>
              <a:rPr b="1" i="0" lang="en-US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AI &amp; Machine Learning Integration: </a:t>
            </a:r>
            <a:r>
              <a:rPr b="0" i="0" lang="en-US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Smarter and faster recognition.</a:t>
            </a:r>
            <a:endParaRPr b="0" i="0" sz="2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48284" lvl="1" marL="496569" marR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Char char="•"/>
            </a:pPr>
            <a:r>
              <a:rPr b="1" i="0" lang="en-US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Blockchain for Secure Storage: </a:t>
            </a:r>
            <a:r>
              <a:rPr b="0" i="0" lang="en-US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Decentralized biometric data management.</a:t>
            </a:r>
            <a:endParaRPr b="0" i="0" sz="2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5F55FBA88C744EC98A6B6EC5CD38E2BA_12</vt:lpwstr>
  </property>
  <property fmtid="{D5CDD505-2E9C-101B-9397-08002B2CF9AE}" pid="3" name="KSOProductBuildVer">
    <vt:lpwstr>1033-12.2.0.22549</vt:lpwstr>
  </property>
</Properties>
</file>